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097B-8A19-4351-8176-7E0C64137046}" type="datetimeFigureOut">
              <a:rPr lang="it-IT" smtClean="0"/>
              <a:pPr/>
              <a:t>30/03/2012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FB15A-0B40-4FA8-8151-CB0D8955C9F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097B-8A19-4351-8176-7E0C64137046}" type="datetimeFigureOut">
              <a:rPr lang="it-IT" smtClean="0"/>
              <a:pPr/>
              <a:t>30/03/2012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FB15A-0B40-4FA8-8151-CB0D8955C9F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097B-8A19-4351-8176-7E0C64137046}" type="datetimeFigureOut">
              <a:rPr lang="it-IT" smtClean="0"/>
              <a:pPr/>
              <a:t>30/03/2012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FB15A-0B40-4FA8-8151-CB0D8955C9F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097B-8A19-4351-8176-7E0C64137046}" type="datetimeFigureOut">
              <a:rPr lang="it-IT" smtClean="0"/>
              <a:pPr/>
              <a:t>30/03/2012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FB15A-0B40-4FA8-8151-CB0D8955C9F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097B-8A19-4351-8176-7E0C64137046}" type="datetimeFigureOut">
              <a:rPr lang="it-IT" smtClean="0"/>
              <a:pPr/>
              <a:t>30/03/2012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FB15A-0B40-4FA8-8151-CB0D8955C9F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097B-8A19-4351-8176-7E0C64137046}" type="datetimeFigureOut">
              <a:rPr lang="it-IT" smtClean="0"/>
              <a:pPr/>
              <a:t>30/03/2012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FB15A-0B40-4FA8-8151-CB0D8955C9F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097B-8A19-4351-8176-7E0C64137046}" type="datetimeFigureOut">
              <a:rPr lang="it-IT" smtClean="0"/>
              <a:pPr/>
              <a:t>30/03/2012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FB15A-0B40-4FA8-8151-CB0D8955C9F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097B-8A19-4351-8176-7E0C64137046}" type="datetimeFigureOut">
              <a:rPr lang="it-IT" smtClean="0"/>
              <a:pPr/>
              <a:t>30/03/2012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FB15A-0B40-4FA8-8151-CB0D8955C9F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097B-8A19-4351-8176-7E0C64137046}" type="datetimeFigureOut">
              <a:rPr lang="it-IT" smtClean="0"/>
              <a:pPr/>
              <a:t>30/03/2012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FB15A-0B40-4FA8-8151-CB0D8955C9F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097B-8A19-4351-8176-7E0C64137046}" type="datetimeFigureOut">
              <a:rPr lang="it-IT" smtClean="0"/>
              <a:pPr/>
              <a:t>30/03/2012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FB15A-0B40-4FA8-8151-CB0D8955C9F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097B-8A19-4351-8176-7E0C64137046}" type="datetimeFigureOut">
              <a:rPr lang="it-IT" smtClean="0"/>
              <a:pPr/>
              <a:t>30/03/2012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FB15A-0B40-4FA8-8151-CB0D8955C9F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B097B-8A19-4351-8176-7E0C64137046}" type="datetimeFigureOut">
              <a:rPr lang="it-IT" smtClean="0"/>
              <a:pPr/>
              <a:t>30/03/2012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FB15A-0B40-4FA8-8151-CB0D8955C9FD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14700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s-E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¿DÓNDE ESTÁ EL CHISTE?</a:t>
            </a:r>
            <a:endParaRPr lang="it-IT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endParaRPr lang="es-ES" sz="1200" dirty="0" smtClean="0"/>
          </a:p>
          <a:p>
            <a:pPr algn="r"/>
            <a:endParaRPr lang="es-ES" sz="1200" dirty="0"/>
          </a:p>
          <a:p>
            <a:pPr algn="r"/>
            <a:endParaRPr lang="es-ES" sz="1200" dirty="0" smtClean="0"/>
          </a:p>
          <a:p>
            <a:pPr algn="r"/>
            <a:endParaRPr lang="es-ES" sz="1200" dirty="0"/>
          </a:p>
          <a:p>
            <a:pPr algn="r"/>
            <a:endParaRPr lang="es-ES" sz="1200" dirty="0" smtClean="0"/>
          </a:p>
          <a:p>
            <a:pPr algn="r"/>
            <a:endParaRPr lang="es-ES" sz="1200" dirty="0"/>
          </a:p>
          <a:p>
            <a:pPr algn="r"/>
            <a:r>
              <a:rPr lang="es-ES" sz="1200" dirty="0" smtClean="0"/>
              <a:t>Mª Eugenia Brime Bertrand</a:t>
            </a:r>
          </a:p>
          <a:p>
            <a:pPr algn="r"/>
            <a:r>
              <a:rPr lang="es-ES" sz="1200" dirty="0" smtClean="0"/>
              <a:t>Università degli Studi di Napoli Federico II</a:t>
            </a:r>
            <a:endParaRPr lang="it-IT" sz="1200" dirty="0" smtClean="0"/>
          </a:p>
          <a:p>
            <a:pPr algn="r"/>
            <a:r>
              <a:rPr lang="it-IT" sz="1200" dirty="0" err="1" smtClean="0"/>
              <a:t>Sacado</a:t>
            </a:r>
            <a:r>
              <a:rPr lang="it-IT" sz="1200" dirty="0" smtClean="0"/>
              <a:t> de:http://www.materialesdelengua.org/</a:t>
            </a:r>
            <a:r>
              <a:rPr lang="it-IT" sz="1200" dirty="0" err="1" smtClean="0"/>
              <a:t>aula_virtual</a:t>
            </a:r>
            <a:r>
              <a:rPr lang="it-IT" sz="1200" dirty="0" smtClean="0"/>
              <a:t>/</a:t>
            </a:r>
            <a:r>
              <a:rPr lang="it-IT" sz="1200" dirty="0" err="1" smtClean="0"/>
              <a:t>humor</a:t>
            </a:r>
            <a:r>
              <a:rPr lang="it-IT" sz="1200" dirty="0" smtClean="0"/>
              <a:t>/</a:t>
            </a:r>
            <a:r>
              <a:rPr lang="it-IT" sz="1200" dirty="0" err="1" smtClean="0"/>
              <a:t>chiste.htm</a:t>
            </a:r>
            <a:endParaRPr lang="it-IT" sz="1200" dirty="0"/>
          </a:p>
        </p:txBody>
      </p:sp>
      <p:pic>
        <p:nvPicPr>
          <p:cNvPr id="4" name="Immagine 3" descr="papeldeva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348880"/>
            <a:ext cx="2952750" cy="2647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ORTOGRAFÍA</a:t>
            </a:r>
          </a:p>
          <a:p>
            <a:pPr>
              <a:buNone/>
            </a:pPr>
            <a:r>
              <a:rPr lang="es-ES" dirty="0" smtClean="0"/>
              <a:t>		</a:t>
            </a:r>
            <a:r>
              <a:rPr lang="es-ES" dirty="0" smtClean="0">
                <a:solidFill>
                  <a:srgbClr val="00B0F0"/>
                </a:solidFill>
              </a:rPr>
              <a:t>-¿Cómo se escribe “horchata” con “h” o sin 	“h”?</a:t>
            </a:r>
          </a:p>
          <a:p>
            <a:pPr>
              <a:buNone/>
            </a:pPr>
            <a:r>
              <a:rPr lang="es-ES" dirty="0" smtClean="0">
                <a:solidFill>
                  <a:srgbClr val="00B0F0"/>
                </a:solidFill>
              </a:rPr>
              <a:t>		-Pues con “h”, claro, ¿no ves que si no se diría 	“horcata”?</a:t>
            </a:r>
            <a:endParaRPr lang="it-IT" dirty="0" smtClean="0">
              <a:solidFill>
                <a:srgbClr val="00B0F0"/>
              </a:solidFill>
            </a:endParaRPr>
          </a:p>
          <a:p>
            <a:endParaRPr lang="it-IT" dirty="0" smtClean="0"/>
          </a:p>
          <a:p>
            <a:r>
              <a:rPr lang="it-IT" dirty="0" smtClean="0"/>
              <a:t>RECURSOS GRÁFICOS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		</a:t>
            </a:r>
            <a:r>
              <a:rPr lang="es-ES" dirty="0" smtClean="0">
                <a:solidFill>
                  <a:srgbClr val="00B0F0"/>
                </a:solidFill>
              </a:rPr>
              <a:t>Vndo tclado con un pquño dfcto</a:t>
            </a:r>
          </a:p>
          <a:p>
            <a:endParaRPr lang="it-IT" dirty="0" smtClean="0"/>
          </a:p>
          <a:p>
            <a:endParaRPr lang="it-IT" dirty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/>
              <a:t>Enredos fonéticos: onomatopeya, aliteración, mala pronunciación, pronunciación dialectal</a:t>
            </a:r>
          </a:p>
          <a:p>
            <a:pPr>
              <a:buNone/>
            </a:pPr>
            <a:r>
              <a:rPr lang="es-ES" dirty="0" smtClean="0"/>
              <a:t>		</a:t>
            </a:r>
            <a:r>
              <a:rPr lang="es-ES" sz="2400" dirty="0" smtClean="0">
                <a:solidFill>
                  <a:srgbClr val="00B0F0"/>
                </a:solidFill>
              </a:rPr>
              <a:t>Era </a:t>
            </a:r>
            <a:r>
              <a:rPr lang="es-ES" sz="2400" dirty="0">
                <a:solidFill>
                  <a:srgbClr val="00B0F0"/>
                </a:solidFill>
              </a:rPr>
              <a:t>un tío tan tontín tan tontín tan tontín que </a:t>
            </a:r>
            <a:endParaRPr lang="es-ES" sz="2400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es-ES" sz="2400" dirty="0">
                <a:solidFill>
                  <a:srgbClr val="00B0F0"/>
                </a:solidFill>
              </a:rPr>
              <a:t>	</a:t>
            </a:r>
            <a:r>
              <a:rPr lang="es-ES" sz="2400" dirty="0" smtClean="0">
                <a:solidFill>
                  <a:srgbClr val="00B0F0"/>
                </a:solidFill>
              </a:rPr>
              <a:t>	parecía </a:t>
            </a:r>
            <a:r>
              <a:rPr lang="es-ES" sz="2400" dirty="0">
                <a:solidFill>
                  <a:srgbClr val="00B0F0"/>
                </a:solidFill>
              </a:rPr>
              <a:t>una </a:t>
            </a:r>
            <a:r>
              <a:rPr lang="es-ES" sz="2400" dirty="0" smtClean="0">
                <a:solidFill>
                  <a:srgbClr val="00B0F0"/>
                </a:solidFill>
              </a:rPr>
              <a:t>campana</a:t>
            </a:r>
          </a:p>
          <a:p>
            <a:pPr>
              <a:buNone/>
            </a:pPr>
            <a:endParaRPr lang="es-ES" sz="2400" dirty="0">
              <a:solidFill>
                <a:srgbClr val="00B0F0"/>
              </a:solidFill>
            </a:endParaRPr>
          </a:p>
          <a:p>
            <a:pPr>
              <a:buNone/>
            </a:pPr>
            <a:r>
              <a:rPr lang="es-ES" sz="2400" dirty="0" smtClean="0">
                <a:solidFill>
                  <a:srgbClr val="00B0F0"/>
                </a:solidFill>
              </a:rPr>
              <a:t>		¿</a:t>
            </a:r>
            <a:r>
              <a:rPr lang="es-ES" sz="2400" dirty="0">
                <a:solidFill>
                  <a:srgbClr val="00B0F0"/>
                </a:solidFill>
              </a:rPr>
              <a:t>Qué ruido hacen los misiles que atacan Irak?</a:t>
            </a:r>
          </a:p>
          <a:p>
            <a:pPr>
              <a:buNone/>
            </a:pPr>
            <a:r>
              <a:rPr lang="es-ES" sz="2400" dirty="0" smtClean="0">
                <a:solidFill>
                  <a:srgbClr val="00B0F0"/>
                </a:solidFill>
              </a:rPr>
              <a:t>		-Bushhhhhh</a:t>
            </a:r>
          </a:p>
          <a:p>
            <a:pPr>
              <a:buNone/>
            </a:pPr>
            <a:endParaRPr lang="es-ES" sz="2400" dirty="0">
              <a:solidFill>
                <a:srgbClr val="00B0F0"/>
              </a:solidFill>
            </a:endParaRPr>
          </a:p>
          <a:p>
            <a:pPr>
              <a:buNone/>
            </a:pPr>
            <a:r>
              <a:rPr lang="es-ES" sz="2400" dirty="0" smtClean="0">
                <a:solidFill>
                  <a:srgbClr val="00B0F0"/>
                </a:solidFill>
              </a:rPr>
              <a:t>		—</a:t>
            </a:r>
            <a:r>
              <a:rPr lang="es-ES" sz="2400" dirty="0">
                <a:solidFill>
                  <a:srgbClr val="00B0F0"/>
                </a:solidFill>
              </a:rPr>
              <a:t>Mamá, mamá, que me voy de caza.</a:t>
            </a:r>
            <a:br>
              <a:rPr lang="es-ES" sz="2400" dirty="0">
                <a:solidFill>
                  <a:srgbClr val="00B0F0"/>
                </a:solidFill>
              </a:rPr>
            </a:br>
            <a:r>
              <a:rPr lang="es-ES" sz="2400" dirty="0" smtClean="0">
                <a:solidFill>
                  <a:srgbClr val="00B0F0"/>
                </a:solidFill>
              </a:rPr>
              <a:t>	—</a:t>
            </a:r>
            <a:r>
              <a:rPr lang="es-ES" sz="2400" dirty="0">
                <a:solidFill>
                  <a:srgbClr val="00B0F0"/>
                </a:solidFill>
              </a:rPr>
              <a:t>Llévate a los perros.</a:t>
            </a:r>
            <a:br>
              <a:rPr lang="es-ES" sz="2400" dirty="0">
                <a:solidFill>
                  <a:srgbClr val="00B0F0"/>
                </a:solidFill>
              </a:rPr>
            </a:br>
            <a:r>
              <a:rPr lang="es-ES" sz="2400" dirty="0" smtClean="0">
                <a:solidFill>
                  <a:srgbClr val="00B0F0"/>
                </a:solidFill>
              </a:rPr>
              <a:t>	—</a:t>
            </a:r>
            <a:r>
              <a:rPr lang="es-ES" sz="2400" dirty="0">
                <a:solidFill>
                  <a:srgbClr val="00B0F0"/>
                </a:solidFill>
              </a:rPr>
              <a:t>No, que me voy pa’ ziempre.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/>
              <a:t>ortografía</a:t>
            </a:r>
            <a:r>
              <a:rPr lang="it-IT" dirty="0"/>
              <a:t> + </a:t>
            </a:r>
            <a:r>
              <a:rPr lang="it-IT" dirty="0" err="1"/>
              <a:t>semántica</a:t>
            </a:r>
            <a:r>
              <a:rPr lang="it-IT" dirty="0"/>
              <a:t> + fonética </a:t>
            </a:r>
          </a:p>
          <a:p>
            <a:pPr>
              <a:buNone/>
            </a:pPr>
            <a:r>
              <a:rPr lang="es-ES" dirty="0" smtClean="0"/>
              <a:t>	</a:t>
            </a:r>
          </a:p>
          <a:p>
            <a:pPr>
              <a:buNone/>
            </a:pPr>
            <a:r>
              <a:rPr lang="es-ES" dirty="0"/>
              <a:t>	</a:t>
            </a:r>
            <a:r>
              <a:rPr lang="es-ES" dirty="0" smtClean="0"/>
              <a:t>	</a:t>
            </a:r>
            <a:r>
              <a:rPr lang="es-ES" sz="2400" dirty="0" smtClean="0">
                <a:solidFill>
                  <a:srgbClr val="00B0F0"/>
                </a:solidFill>
              </a:rPr>
              <a:t>En </a:t>
            </a:r>
            <a:r>
              <a:rPr lang="es-ES" sz="2400" dirty="0">
                <a:solidFill>
                  <a:srgbClr val="00B0F0"/>
                </a:solidFill>
              </a:rPr>
              <a:t>un bar:</a:t>
            </a:r>
            <a:br>
              <a:rPr lang="es-ES" sz="2400" dirty="0">
                <a:solidFill>
                  <a:srgbClr val="00B0F0"/>
                </a:solidFill>
              </a:rPr>
            </a:br>
            <a:r>
              <a:rPr lang="es-ES" sz="2400" dirty="0" smtClean="0">
                <a:solidFill>
                  <a:srgbClr val="00B0F0"/>
                </a:solidFill>
              </a:rPr>
              <a:t>	—¿</a:t>
            </a:r>
            <a:r>
              <a:rPr lang="es-ES" sz="2400" dirty="0">
                <a:solidFill>
                  <a:srgbClr val="00B0F0"/>
                </a:solidFill>
              </a:rPr>
              <a:t>Tiene tabasco?</a:t>
            </a:r>
            <a:br>
              <a:rPr lang="es-ES" sz="2400" dirty="0">
                <a:solidFill>
                  <a:srgbClr val="00B0F0"/>
                </a:solidFill>
              </a:rPr>
            </a:br>
            <a:r>
              <a:rPr lang="es-ES" sz="2400" dirty="0" smtClean="0">
                <a:solidFill>
                  <a:srgbClr val="00B0F0"/>
                </a:solidFill>
              </a:rPr>
              <a:t>	—</a:t>
            </a:r>
            <a:r>
              <a:rPr lang="es-ES" sz="2400" dirty="0">
                <a:solidFill>
                  <a:srgbClr val="00B0F0"/>
                </a:solidFill>
              </a:rPr>
              <a:t>Sí, en la másquina.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MANIPULACIÓN MORFOSINTÁCTICA Y TEXTUAL </a:t>
            </a:r>
            <a:endParaRPr lang="it-IT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La </a:t>
            </a:r>
            <a:r>
              <a:rPr lang="it-IT" dirty="0" err="1"/>
              <a:t>derivación</a:t>
            </a:r>
            <a:r>
              <a:rPr lang="it-IT" dirty="0"/>
              <a:t> </a:t>
            </a:r>
          </a:p>
          <a:p>
            <a:pPr>
              <a:buNone/>
            </a:pPr>
            <a:r>
              <a:rPr lang="es-ES" dirty="0" smtClean="0"/>
              <a:t>		</a:t>
            </a:r>
            <a:r>
              <a:rPr lang="es-ES" sz="2600" dirty="0" smtClean="0">
                <a:solidFill>
                  <a:srgbClr val="00B0F0"/>
                </a:solidFill>
              </a:rPr>
              <a:t>Era </a:t>
            </a:r>
            <a:r>
              <a:rPr lang="es-ES" sz="2600" dirty="0">
                <a:solidFill>
                  <a:srgbClr val="00B0F0"/>
                </a:solidFill>
              </a:rPr>
              <a:t>un gobierno tan retrógrado, tan retrógrado que </a:t>
            </a:r>
            <a:r>
              <a:rPr lang="es-ES" sz="2600" dirty="0" smtClean="0">
                <a:solidFill>
                  <a:srgbClr val="00B0F0"/>
                </a:solidFill>
              </a:rPr>
              <a:t>	en </a:t>
            </a:r>
            <a:r>
              <a:rPr lang="es-ES" sz="2600" dirty="0">
                <a:solidFill>
                  <a:srgbClr val="00B0F0"/>
                </a:solidFill>
              </a:rPr>
              <a:t>lugar de tener ministros tenía ministrosaurios.</a:t>
            </a:r>
          </a:p>
          <a:p>
            <a:r>
              <a:rPr lang="es-ES" dirty="0"/>
              <a:t>retruécano: combinación o cambio de orden de las sílabas de un enunciado para formar otro enunciado con cierto parecido formal pero significado diferente</a:t>
            </a:r>
            <a:r>
              <a:rPr lang="es-ES" dirty="0" smtClean="0"/>
              <a:t>.</a:t>
            </a:r>
          </a:p>
          <a:p>
            <a:pPr>
              <a:buNone/>
            </a:pPr>
            <a:r>
              <a:rPr lang="es-ES" dirty="0" smtClean="0"/>
              <a:t>		</a:t>
            </a:r>
            <a:r>
              <a:rPr lang="es-ES" sz="2400" dirty="0" smtClean="0">
                <a:solidFill>
                  <a:srgbClr val="00B0F0"/>
                </a:solidFill>
              </a:rPr>
              <a:t>No </a:t>
            </a:r>
            <a:r>
              <a:rPr lang="es-ES" sz="2400" dirty="0">
                <a:solidFill>
                  <a:srgbClr val="00B0F0"/>
                </a:solidFill>
              </a:rPr>
              <a:t>es lo mismo decir “Los libros de texto” que “Detesto </a:t>
            </a:r>
            <a:r>
              <a:rPr lang="es-ES" sz="2400" dirty="0" smtClean="0">
                <a:solidFill>
                  <a:srgbClr val="00B0F0"/>
                </a:solidFill>
              </a:rPr>
              <a:t>	los </a:t>
            </a:r>
            <a:r>
              <a:rPr lang="es-ES" sz="2400" dirty="0">
                <a:solidFill>
                  <a:srgbClr val="00B0F0"/>
                </a:solidFill>
              </a:rPr>
              <a:t>libros”.</a:t>
            </a:r>
          </a:p>
          <a:p>
            <a:endParaRPr lang="es-ES" dirty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Alteración de refranes, frases hechas, fórmulas, títulos de libros, de películas... </a:t>
            </a:r>
          </a:p>
          <a:p>
            <a:pPr>
              <a:buNone/>
            </a:pPr>
            <a:r>
              <a:rPr lang="es-ES" dirty="0" smtClean="0"/>
              <a:t>	</a:t>
            </a:r>
          </a:p>
          <a:p>
            <a:pPr>
              <a:buNone/>
            </a:pPr>
            <a:r>
              <a:rPr lang="es-ES" dirty="0"/>
              <a:t>	</a:t>
            </a:r>
            <a:r>
              <a:rPr lang="es-ES" dirty="0" smtClean="0"/>
              <a:t>	</a:t>
            </a:r>
            <a:r>
              <a:rPr lang="es-ES" dirty="0" smtClean="0">
                <a:solidFill>
                  <a:srgbClr val="00B0F0"/>
                </a:solidFill>
              </a:rPr>
              <a:t>—¿</a:t>
            </a:r>
            <a:r>
              <a:rPr lang="es-ES" dirty="0">
                <a:solidFill>
                  <a:srgbClr val="00B0F0"/>
                </a:solidFill>
              </a:rPr>
              <a:t>Cuál es la fórmula del agua bendita?</a:t>
            </a:r>
            <a:br>
              <a:rPr lang="es-ES" dirty="0">
                <a:solidFill>
                  <a:srgbClr val="00B0F0"/>
                </a:solidFill>
              </a:rPr>
            </a:br>
            <a:r>
              <a:rPr lang="es-ES" dirty="0" smtClean="0">
                <a:solidFill>
                  <a:srgbClr val="00B0F0"/>
                </a:solidFill>
              </a:rPr>
              <a:t>	—</a:t>
            </a:r>
            <a:r>
              <a:rPr lang="es-ES" dirty="0">
                <a:solidFill>
                  <a:srgbClr val="00B0F0"/>
                </a:solidFill>
              </a:rPr>
              <a:t>H.Dios.O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s-E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¿QUÉ ES UN CHISTE?</a:t>
            </a:r>
            <a:endParaRPr lang="it-IT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texto de extensión variable, pero </a:t>
            </a:r>
            <a:r>
              <a:rPr lang="es-ES" dirty="0" smtClean="0"/>
              <a:t>corto</a:t>
            </a:r>
          </a:p>
          <a:p>
            <a:r>
              <a:rPr lang="es-ES" dirty="0"/>
              <a:t>autor generalmente </a:t>
            </a:r>
            <a:r>
              <a:rPr lang="es-ES" dirty="0" smtClean="0"/>
              <a:t>anónimo</a:t>
            </a:r>
          </a:p>
          <a:p>
            <a:r>
              <a:rPr lang="es-ES" dirty="0"/>
              <a:t>destinatarios </a:t>
            </a:r>
            <a:r>
              <a:rPr lang="es-ES" dirty="0" smtClean="0"/>
              <a:t>indefinidos</a:t>
            </a:r>
          </a:p>
          <a:p>
            <a:r>
              <a:rPr lang="es-ES" dirty="0"/>
              <a:t>con intención </a:t>
            </a:r>
            <a:r>
              <a:rPr lang="es-ES" dirty="0" smtClean="0"/>
              <a:t>humorística</a:t>
            </a:r>
          </a:p>
          <a:p>
            <a:r>
              <a:rPr lang="es-ES" dirty="0"/>
              <a:t>lengua </a:t>
            </a:r>
            <a:r>
              <a:rPr lang="es-ES" dirty="0" smtClean="0"/>
              <a:t>coloquial</a:t>
            </a:r>
          </a:p>
          <a:p>
            <a:r>
              <a:rPr lang="es-ES" dirty="0"/>
              <a:t>más propio de la comunicación </a:t>
            </a:r>
            <a:r>
              <a:rPr lang="es-ES" dirty="0" smtClean="0"/>
              <a:t>oral</a:t>
            </a:r>
          </a:p>
          <a:p>
            <a:r>
              <a:rPr lang="es-ES" dirty="0"/>
              <a:t>temas variados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s-E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s-E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s-E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¿</a:t>
            </a:r>
            <a:r>
              <a:rPr lang="es-E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CÓMO SE HACE UN CHISTE? </a:t>
            </a:r>
            <a:r>
              <a:rPr lang="it-IT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it-IT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it-IT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r>
              <a:rPr lang="es-ES" dirty="0" smtClean="0"/>
              <a:t>Manipulación </a:t>
            </a:r>
            <a:r>
              <a:rPr lang="es-ES" dirty="0"/>
              <a:t>semántica o del </a:t>
            </a:r>
            <a:r>
              <a:rPr lang="es-ES" dirty="0" smtClean="0"/>
              <a:t>significado</a:t>
            </a:r>
          </a:p>
          <a:p>
            <a:r>
              <a:rPr lang="es-ES" dirty="0" smtClean="0"/>
              <a:t>Manipulación </a:t>
            </a:r>
            <a:r>
              <a:rPr lang="es-ES" dirty="0"/>
              <a:t>fonética o de los </a:t>
            </a:r>
            <a:r>
              <a:rPr lang="es-ES" dirty="0" smtClean="0"/>
              <a:t>sonidos</a:t>
            </a:r>
          </a:p>
          <a:p>
            <a:r>
              <a:rPr lang="es-ES" dirty="0" smtClean="0"/>
              <a:t>Manipulación morfosintáctica</a:t>
            </a:r>
          </a:p>
          <a:p>
            <a:r>
              <a:rPr lang="es-ES" dirty="0" smtClean="0"/>
              <a:t>Manipulación </a:t>
            </a:r>
            <a:r>
              <a:rPr lang="es-ES" dirty="0"/>
              <a:t>de los elementos TEXTUALES e INTERTEXTUALES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s-E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MANIPULACIÓN DE LOS SIGNIFICADOS (nivel semántico)</a:t>
            </a:r>
            <a:endParaRPr lang="it-IT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POLISEMIA: </a:t>
            </a:r>
            <a:r>
              <a:rPr lang="es-ES" dirty="0"/>
              <a:t>Un término polisémico es interpretado con un significado o sentido que no es aquel que el contexto textual parece indicar como más lógico o esperable.</a:t>
            </a:r>
          </a:p>
          <a:p>
            <a:pPr>
              <a:buNone/>
            </a:pPr>
            <a:r>
              <a:rPr lang="es-ES" dirty="0" smtClean="0"/>
              <a:t>	</a:t>
            </a:r>
          </a:p>
          <a:p>
            <a:pPr>
              <a:buNone/>
            </a:pPr>
            <a:r>
              <a:rPr lang="es-ES" sz="2000" dirty="0"/>
              <a:t>	</a:t>
            </a:r>
            <a:r>
              <a:rPr lang="es-ES" sz="2000" dirty="0" smtClean="0"/>
              <a:t>	</a:t>
            </a:r>
            <a:r>
              <a:rPr lang="es-ES" sz="2000" dirty="0" smtClean="0">
                <a:solidFill>
                  <a:srgbClr val="00B0F0"/>
                </a:solidFill>
              </a:rPr>
              <a:t>—¿Sabes? Soy vidente, y por 10 euros te digo el futuro.</a:t>
            </a:r>
            <a:br>
              <a:rPr lang="es-ES" sz="2000" dirty="0" smtClean="0">
                <a:solidFill>
                  <a:srgbClr val="00B0F0"/>
                </a:solidFill>
              </a:rPr>
            </a:br>
            <a:r>
              <a:rPr lang="es-ES" sz="2000" dirty="0" smtClean="0">
                <a:solidFill>
                  <a:srgbClr val="00B0F0"/>
                </a:solidFill>
              </a:rPr>
              <a:t>	—¿10 euros? OK.</a:t>
            </a:r>
            <a:br>
              <a:rPr lang="es-ES" sz="2000" dirty="0" smtClean="0">
                <a:solidFill>
                  <a:srgbClr val="00B0F0"/>
                </a:solidFill>
              </a:rPr>
            </a:br>
            <a:r>
              <a:rPr lang="es-ES" sz="2000" dirty="0" smtClean="0">
                <a:solidFill>
                  <a:srgbClr val="00B0F0"/>
                </a:solidFill>
              </a:rPr>
              <a:t>	—Yo seré vidente, tú serás vidente, él será vidente...</a:t>
            </a:r>
            <a:endParaRPr lang="es-ES" sz="2000" dirty="0">
              <a:solidFill>
                <a:srgbClr val="00B0F0"/>
              </a:solidFill>
            </a:endParaRP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POLISEMIA CONTEXTUAL: </a:t>
            </a:r>
            <a:r>
              <a:rPr lang="es-ES" dirty="0"/>
              <a:t>los hablantes no comparten la misma situación comunicativa </a:t>
            </a:r>
          </a:p>
          <a:p>
            <a:pPr>
              <a:buNone/>
            </a:pPr>
            <a:r>
              <a:rPr lang="es-ES" dirty="0" smtClean="0"/>
              <a:t>		</a:t>
            </a:r>
          </a:p>
          <a:p>
            <a:pPr>
              <a:buNone/>
            </a:pPr>
            <a:r>
              <a:rPr lang="es-ES" sz="2000" dirty="0"/>
              <a:t>	</a:t>
            </a:r>
            <a:r>
              <a:rPr lang="es-ES" sz="2000" dirty="0" smtClean="0"/>
              <a:t>	</a:t>
            </a:r>
            <a:r>
              <a:rPr lang="es-ES" sz="2000" dirty="0" smtClean="0">
                <a:solidFill>
                  <a:srgbClr val="00B0F0"/>
                </a:solidFill>
              </a:rPr>
              <a:t>Un </a:t>
            </a:r>
            <a:r>
              <a:rPr lang="es-ES" sz="2000" dirty="0">
                <a:solidFill>
                  <a:srgbClr val="00B0F0"/>
                </a:solidFill>
              </a:rPr>
              <a:t>empleado entra temerosamente en el </a:t>
            </a:r>
            <a:r>
              <a:rPr lang="es-ES" sz="2000" dirty="0" smtClean="0">
                <a:solidFill>
                  <a:srgbClr val="00B0F0"/>
                </a:solidFill>
              </a:rPr>
              <a:t>despacho </a:t>
            </a:r>
            <a:r>
              <a:rPr lang="es-ES" sz="2000" dirty="0">
                <a:solidFill>
                  <a:srgbClr val="00B0F0"/>
                </a:solidFill>
              </a:rPr>
              <a:t>de su jefe y </a:t>
            </a:r>
            <a:endParaRPr lang="es-ES" sz="2000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es-ES" sz="2000" dirty="0">
                <a:solidFill>
                  <a:srgbClr val="00B0F0"/>
                </a:solidFill>
              </a:rPr>
              <a:t>	</a:t>
            </a:r>
            <a:r>
              <a:rPr lang="es-ES" sz="2000" dirty="0" smtClean="0">
                <a:solidFill>
                  <a:srgbClr val="00B0F0"/>
                </a:solidFill>
              </a:rPr>
              <a:t>	le dice</a:t>
            </a:r>
            <a:r>
              <a:rPr lang="es-ES" sz="2000" dirty="0">
                <a:solidFill>
                  <a:srgbClr val="00B0F0"/>
                </a:solidFill>
              </a:rPr>
              <a:t>:</a:t>
            </a:r>
            <a:br>
              <a:rPr lang="es-ES" sz="2000" dirty="0">
                <a:solidFill>
                  <a:srgbClr val="00B0F0"/>
                </a:solidFill>
              </a:rPr>
            </a:br>
            <a:r>
              <a:rPr lang="es-ES" sz="2000" dirty="0" smtClean="0">
                <a:solidFill>
                  <a:srgbClr val="00B0F0"/>
                </a:solidFill>
              </a:rPr>
              <a:t>	—</a:t>
            </a:r>
            <a:r>
              <a:rPr lang="es-ES" sz="2000" dirty="0">
                <a:solidFill>
                  <a:srgbClr val="00B0F0"/>
                </a:solidFill>
              </a:rPr>
              <a:t>Discúlpeme, jefe, pero es que hace tres </a:t>
            </a:r>
            <a:r>
              <a:rPr lang="es-ES" sz="2000" dirty="0" smtClean="0">
                <a:solidFill>
                  <a:srgbClr val="00B0F0"/>
                </a:solidFill>
              </a:rPr>
              <a:t>meses </a:t>
            </a:r>
            <a:r>
              <a:rPr lang="es-ES" sz="2000" dirty="0">
                <a:solidFill>
                  <a:srgbClr val="00B0F0"/>
                </a:solidFill>
              </a:rPr>
              <a:t>que no cobro.</a:t>
            </a:r>
            <a:br>
              <a:rPr lang="es-ES" sz="2000" dirty="0">
                <a:solidFill>
                  <a:srgbClr val="00B0F0"/>
                </a:solidFill>
              </a:rPr>
            </a:br>
            <a:r>
              <a:rPr lang="es-ES" sz="2000" dirty="0" smtClean="0">
                <a:solidFill>
                  <a:srgbClr val="00B0F0"/>
                </a:solidFill>
              </a:rPr>
              <a:t>	—</a:t>
            </a:r>
            <a:r>
              <a:rPr lang="es-ES" sz="2000" dirty="0">
                <a:solidFill>
                  <a:srgbClr val="00B0F0"/>
                </a:solidFill>
              </a:rPr>
              <a:t>Nada, nada, hombre. No se preocupe, </a:t>
            </a:r>
            <a:r>
              <a:rPr lang="es-ES" sz="2000" dirty="0" smtClean="0">
                <a:solidFill>
                  <a:srgbClr val="00B0F0"/>
                </a:solidFill>
              </a:rPr>
              <a:t>está </a:t>
            </a:r>
            <a:r>
              <a:rPr lang="es-ES" sz="2000" dirty="0">
                <a:solidFill>
                  <a:srgbClr val="00B0F0"/>
                </a:solidFill>
              </a:rPr>
              <a:t>disculpado.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AMBIGÜEDAD: </a:t>
            </a:r>
            <a:r>
              <a:rPr lang="es-ES" dirty="0"/>
              <a:t>ocurre cuando una frase admite dos o más significados diferentes</a:t>
            </a:r>
            <a:r>
              <a:rPr lang="es-ES" dirty="0" smtClean="0"/>
              <a:t>.</a:t>
            </a:r>
          </a:p>
          <a:p>
            <a:pPr>
              <a:buNone/>
            </a:pPr>
            <a:endParaRPr lang="es-ES" dirty="0"/>
          </a:p>
          <a:p>
            <a:pPr>
              <a:buNone/>
            </a:pPr>
            <a:r>
              <a:rPr lang="es-ES" dirty="0" smtClean="0"/>
              <a:t>			</a:t>
            </a:r>
            <a:r>
              <a:rPr lang="es-ES" sz="2000" dirty="0" smtClean="0">
                <a:solidFill>
                  <a:srgbClr val="00B0F0"/>
                </a:solidFill>
              </a:rPr>
              <a:t>Entra </a:t>
            </a:r>
            <a:r>
              <a:rPr lang="es-ES" sz="2000" dirty="0">
                <a:solidFill>
                  <a:srgbClr val="00B0F0"/>
                </a:solidFill>
              </a:rPr>
              <a:t>uno en una zapatería y dice:</a:t>
            </a:r>
            <a:br>
              <a:rPr lang="es-ES" sz="2000" dirty="0">
                <a:solidFill>
                  <a:srgbClr val="00B0F0"/>
                </a:solidFill>
              </a:rPr>
            </a:br>
            <a:r>
              <a:rPr lang="es-ES" sz="2000" dirty="0" smtClean="0">
                <a:solidFill>
                  <a:srgbClr val="00B0F0"/>
                </a:solidFill>
              </a:rPr>
              <a:t>		—</a:t>
            </a:r>
            <a:r>
              <a:rPr lang="es-ES" sz="2000" dirty="0">
                <a:solidFill>
                  <a:srgbClr val="00B0F0"/>
                </a:solidFill>
              </a:rPr>
              <a:t>Buenas, ¿tiene zapatillas?</a:t>
            </a:r>
            <a:br>
              <a:rPr lang="es-ES" sz="2000" dirty="0">
                <a:solidFill>
                  <a:srgbClr val="00B0F0"/>
                </a:solidFill>
              </a:rPr>
            </a:br>
            <a:r>
              <a:rPr lang="es-ES" sz="2000" dirty="0" smtClean="0">
                <a:solidFill>
                  <a:srgbClr val="00B0F0"/>
                </a:solidFill>
              </a:rPr>
              <a:t>		—</a:t>
            </a:r>
            <a:r>
              <a:rPr lang="es-ES" sz="2000" dirty="0">
                <a:solidFill>
                  <a:srgbClr val="00B0F0"/>
                </a:solidFill>
              </a:rPr>
              <a:t>Muy buenas.</a:t>
            </a:r>
            <a:br>
              <a:rPr lang="es-ES" sz="2000" dirty="0">
                <a:solidFill>
                  <a:srgbClr val="00B0F0"/>
                </a:solidFill>
              </a:rPr>
            </a:br>
            <a:r>
              <a:rPr lang="es-ES" sz="2000" dirty="0" smtClean="0">
                <a:solidFill>
                  <a:srgbClr val="00B0F0"/>
                </a:solidFill>
              </a:rPr>
              <a:t>		—¿</a:t>
            </a:r>
            <a:r>
              <a:rPr lang="es-ES" sz="2000" dirty="0">
                <a:solidFill>
                  <a:srgbClr val="00B0F0"/>
                </a:solidFill>
              </a:rPr>
              <a:t>Que si tiene zapatillas?</a:t>
            </a:r>
            <a:br>
              <a:rPr lang="es-ES" sz="2000" dirty="0">
                <a:solidFill>
                  <a:srgbClr val="00B0F0"/>
                </a:solidFill>
              </a:rPr>
            </a:br>
            <a:r>
              <a:rPr lang="es-ES" sz="2000" dirty="0" smtClean="0">
                <a:solidFill>
                  <a:srgbClr val="00B0F0"/>
                </a:solidFill>
              </a:rPr>
              <a:t>		—</a:t>
            </a:r>
            <a:r>
              <a:rPr lang="es-ES" sz="2000" dirty="0">
                <a:solidFill>
                  <a:srgbClr val="00B0F0"/>
                </a:solidFill>
              </a:rPr>
              <a:t>Muy buenas.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s-E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MANIPULACIÓN DE LOS SONIDOS Y SIGNIFICADOS </a:t>
            </a:r>
            <a:endParaRPr lang="it-IT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PARONOMASIA: </a:t>
            </a:r>
            <a:r>
              <a:rPr lang="es-ES" dirty="0"/>
              <a:t>recurso que se basa en la semejanza fonética de palabras o grupo de palabras. Al utilizar palabras de sonido muy semejante, pero diferente, y con significado muy distinto se produce un contraste de gran efectividad expresiva</a:t>
            </a:r>
            <a:r>
              <a:rPr lang="es-ES" dirty="0" smtClean="0"/>
              <a:t>.</a:t>
            </a:r>
          </a:p>
          <a:p>
            <a:pPr>
              <a:buNone/>
            </a:pPr>
            <a:r>
              <a:rPr lang="es-ES" dirty="0" smtClean="0"/>
              <a:t>		</a:t>
            </a:r>
            <a:r>
              <a:rPr lang="es-ES" sz="2200" dirty="0" smtClean="0">
                <a:solidFill>
                  <a:srgbClr val="00B0F0"/>
                </a:solidFill>
              </a:rPr>
              <a:t>Una </a:t>
            </a:r>
            <a:r>
              <a:rPr lang="es-ES" sz="2200" dirty="0">
                <a:solidFill>
                  <a:srgbClr val="00B0F0"/>
                </a:solidFill>
              </a:rPr>
              <a:t>señora entra en la tienda y le dice el tendero:</a:t>
            </a:r>
            <a:br>
              <a:rPr lang="es-ES" sz="2200" dirty="0">
                <a:solidFill>
                  <a:srgbClr val="00B0F0"/>
                </a:solidFill>
              </a:rPr>
            </a:br>
            <a:r>
              <a:rPr lang="es-ES" sz="2200" dirty="0" smtClean="0">
                <a:solidFill>
                  <a:srgbClr val="00B0F0"/>
                </a:solidFill>
              </a:rPr>
              <a:t>	—¡</a:t>
            </a:r>
            <a:r>
              <a:rPr lang="es-ES" sz="2200" dirty="0">
                <a:solidFill>
                  <a:srgbClr val="00B0F0"/>
                </a:solidFill>
              </a:rPr>
              <a:t>Pero qué gorda está usted, señora!</a:t>
            </a:r>
            <a:br>
              <a:rPr lang="es-ES" sz="2200" dirty="0">
                <a:solidFill>
                  <a:srgbClr val="00B0F0"/>
                </a:solidFill>
              </a:rPr>
            </a:br>
            <a:r>
              <a:rPr lang="es-ES" sz="2200" dirty="0" smtClean="0">
                <a:solidFill>
                  <a:srgbClr val="00B0F0"/>
                </a:solidFill>
              </a:rPr>
              <a:t>	—¡</a:t>
            </a:r>
            <a:r>
              <a:rPr lang="es-ES" sz="2200" dirty="0">
                <a:solidFill>
                  <a:srgbClr val="00B0F0"/>
                </a:solidFill>
              </a:rPr>
              <a:t>Como una tapia, hijo mío, como una tapia!</a:t>
            </a:r>
          </a:p>
          <a:p>
            <a:endParaRPr lang="es-ES" dirty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HOMOFONÍA/ HOMONIMIA: </a:t>
            </a:r>
            <a:r>
              <a:rPr lang="es-ES" dirty="0"/>
              <a:t>Se produce cuando dos palabras de origen y significado distinto acaban sonando (y a veces escribiéndose igual). </a:t>
            </a:r>
            <a:endParaRPr lang="es-ES" dirty="0" smtClean="0"/>
          </a:p>
          <a:p>
            <a:endParaRPr lang="es-ES" dirty="0" smtClean="0"/>
          </a:p>
          <a:p>
            <a:pPr>
              <a:buNone/>
            </a:pPr>
            <a:r>
              <a:rPr lang="es-ES" dirty="0" smtClean="0"/>
              <a:t>		</a:t>
            </a:r>
            <a:r>
              <a:rPr lang="es-ES" sz="2400" dirty="0" smtClean="0">
                <a:solidFill>
                  <a:srgbClr val="00B0F0"/>
                </a:solidFill>
              </a:rPr>
              <a:t>—¿Te vienes a ver una serpiente que le han traído Pepe?</a:t>
            </a:r>
            <a:br>
              <a:rPr lang="es-ES" sz="2400" dirty="0" smtClean="0">
                <a:solidFill>
                  <a:srgbClr val="00B0F0"/>
                </a:solidFill>
              </a:rPr>
            </a:br>
            <a:r>
              <a:rPr lang="es-ES" sz="2400" dirty="0" smtClean="0">
                <a:solidFill>
                  <a:srgbClr val="00B0F0"/>
                </a:solidFill>
              </a:rPr>
              <a:t>	—¿Cobra?</a:t>
            </a:r>
            <a:br>
              <a:rPr lang="es-ES" sz="2400" dirty="0" smtClean="0">
                <a:solidFill>
                  <a:srgbClr val="00B0F0"/>
                </a:solidFill>
              </a:rPr>
            </a:br>
            <a:r>
              <a:rPr lang="es-ES" sz="2400" dirty="0" smtClean="0">
                <a:solidFill>
                  <a:srgbClr val="00B0F0"/>
                </a:solidFill>
              </a:rPr>
              <a:t>	—No, no. Gratis.</a:t>
            </a:r>
          </a:p>
          <a:p>
            <a:endParaRPr lang="es-ES" dirty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CALAMBUR: </a:t>
            </a:r>
            <a:r>
              <a:rPr lang="es-ES" dirty="0"/>
              <a:t>Se trata de la agrupación de las sílabas de una o varias palabras de forma que el cambia totalmente el significado original</a:t>
            </a:r>
            <a:r>
              <a:rPr lang="es-ES" dirty="0" smtClean="0"/>
              <a:t>.</a:t>
            </a:r>
          </a:p>
          <a:p>
            <a:pPr>
              <a:buNone/>
            </a:pPr>
            <a:r>
              <a:rPr lang="es-ES" dirty="0" smtClean="0"/>
              <a:t>	</a:t>
            </a:r>
          </a:p>
          <a:p>
            <a:pPr>
              <a:buNone/>
            </a:pPr>
            <a:r>
              <a:rPr lang="es-ES" sz="2400" dirty="0"/>
              <a:t>	</a:t>
            </a:r>
            <a:r>
              <a:rPr lang="es-ES" sz="2400" dirty="0" smtClean="0"/>
              <a:t>	</a:t>
            </a:r>
            <a:r>
              <a:rPr lang="es-ES" sz="2400" dirty="0" smtClean="0">
                <a:solidFill>
                  <a:srgbClr val="00B0F0"/>
                </a:solidFill>
              </a:rPr>
              <a:t>Entra </a:t>
            </a:r>
            <a:r>
              <a:rPr lang="es-ES" sz="2400" dirty="0">
                <a:solidFill>
                  <a:srgbClr val="00B0F0"/>
                </a:solidFill>
              </a:rPr>
              <a:t>un tío en una tienda y le dice el dependiente:</a:t>
            </a:r>
            <a:br>
              <a:rPr lang="es-ES" sz="2400" dirty="0">
                <a:solidFill>
                  <a:srgbClr val="00B0F0"/>
                </a:solidFill>
              </a:rPr>
            </a:br>
            <a:r>
              <a:rPr lang="es-ES" sz="2400" dirty="0" smtClean="0">
                <a:solidFill>
                  <a:srgbClr val="00B0F0"/>
                </a:solidFill>
              </a:rPr>
              <a:t>	—</a:t>
            </a:r>
            <a:r>
              <a:rPr lang="es-ES" sz="2400" dirty="0">
                <a:solidFill>
                  <a:srgbClr val="00B0F0"/>
                </a:solidFill>
              </a:rPr>
              <a:t>Buenas, caballero, usted me dirá...</a:t>
            </a:r>
            <a:br>
              <a:rPr lang="es-ES" sz="2400" dirty="0">
                <a:solidFill>
                  <a:srgbClr val="00B0F0"/>
                </a:solidFill>
              </a:rPr>
            </a:br>
            <a:r>
              <a:rPr lang="es-ES" sz="2400" dirty="0" smtClean="0">
                <a:solidFill>
                  <a:srgbClr val="00B0F0"/>
                </a:solidFill>
              </a:rPr>
              <a:t>	Y </a:t>
            </a:r>
            <a:r>
              <a:rPr lang="es-ES" sz="2400" dirty="0">
                <a:solidFill>
                  <a:srgbClr val="00B0F0"/>
                </a:solidFill>
              </a:rPr>
              <a:t>le responde el otro:</a:t>
            </a:r>
            <a:br>
              <a:rPr lang="es-ES" sz="2400" dirty="0">
                <a:solidFill>
                  <a:srgbClr val="00B0F0"/>
                </a:solidFill>
              </a:rPr>
            </a:br>
            <a:r>
              <a:rPr lang="es-ES" sz="2400" dirty="0" smtClean="0">
                <a:solidFill>
                  <a:srgbClr val="00B0F0"/>
                </a:solidFill>
              </a:rPr>
              <a:t>	—</a:t>
            </a:r>
            <a:r>
              <a:rPr lang="es-ES" sz="2400" dirty="0">
                <a:solidFill>
                  <a:srgbClr val="00B0F0"/>
                </a:solidFill>
              </a:rPr>
              <a:t>Pues, aproximadamente, entre 1,80... 1,82... o por ahí.</a:t>
            </a:r>
          </a:p>
          <a:p>
            <a:endParaRPr lang="es-ES" dirty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268</Words>
  <Application>Microsoft Office PowerPoint</Application>
  <PresentationFormat>Presentazione su schermo (4:3)</PresentationFormat>
  <Paragraphs>71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Tema di Office</vt:lpstr>
      <vt:lpstr>¿DÓNDE ESTÁ EL CHISTE?</vt:lpstr>
      <vt:lpstr>¿QUÉ ES UN CHISTE?</vt:lpstr>
      <vt:lpstr> ¿CÓMO SE HACE UN CHISTE?  </vt:lpstr>
      <vt:lpstr>MANIPULACIÓN DE LOS SIGNIFICADOS (nivel semántico)</vt:lpstr>
      <vt:lpstr>Diapositiva 5</vt:lpstr>
      <vt:lpstr>Diapositiva 6</vt:lpstr>
      <vt:lpstr>MANIPULACIÓN DE LOS SONIDOS Y SIGNIFICADOS </vt:lpstr>
      <vt:lpstr>Diapositiva 8</vt:lpstr>
      <vt:lpstr>Diapositiva 9</vt:lpstr>
      <vt:lpstr>Diapositiva 10</vt:lpstr>
      <vt:lpstr>Diapositiva 11</vt:lpstr>
      <vt:lpstr>Diapositiva 12</vt:lpstr>
      <vt:lpstr>MANIPULACIÓN MORFOSINTÁCTICA Y TEXTUAL </vt:lpstr>
      <vt:lpstr>Diapositiva 14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¿DÓNDE ESTÁ EL CHISTE?</dc:title>
  <dc:creator>Eugenia</dc:creator>
  <cp:lastModifiedBy>madrelingua</cp:lastModifiedBy>
  <cp:revision>17</cp:revision>
  <dcterms:created xsi:type="dcterms:W3CDTF">2012-03-29T08:51:55Z</dcterms:created>
  <dcterms:modified xsi:type="dcterms:W3CDTF">2012-03-30T10:23:56Z</dcterms:modified>
</cp:coreProperties>
</file>